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13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40411867327551"/>
          <c:y val="0.10695474386456411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Улытауская область</c:v>
                </c:pt>
                <c:pt idx="1">
                  <c:v>Жетiсуская область</c:v>
                </c:pt>
                <c:pt idx="2">
                  <c:v>Абайская область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Павлодарская область</c:v>
                </c:pt>
                <c:pt idx="9">
                  <c:v>ЗКО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Атырауская область</c:v>
                </c:pt>
                <c:pt idx="13">
                  <c:v>г.Шымкент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284</c:v>
                </c:pt>
                <c:pt idx="1">
                  <c:v>364</c:v>
                </c:pt>
                <c:pt idx="2">
                  <c:v>472</c:v>
                </c:pt>
                <c:pt idx="3">
                  <c:v>1744</c:v>
                </c:pt>
                <c:pt idx="4">
                  <c:v>1820</c:v>
                </c:pt>
                <c:pt idx="5">
                  <c:v>2596</c:v>
                </c:pt>
                <c:pt idx="6">
                  <c:v>2673</c:v>
                </c:pt>
                <c:pt idx="7">
                  <c:v>2895</c:v>
                </c:pt>
                <c:pt idx="8">
                  <c:v>2924</c:v>
                </c:pt>
                <c:pt idx="9">
                  <c:v>2932</c:v>
                </c:pt>
                <c:pt idx="10">
                  <c:v>2997</c:v>
                </c:pt>
                <c:pt idx="11">
                  <c:v>3056</c:v>
                </c:pt>
                <c:pt idx="12">
                  <c:v>3286</c:v>
                </c:pt>
                <c:pt idx="13">
                  <c:v>3295</c:v>
                </c:pt>
                <c:pt idx="14">
                  <c:v>3838</c:v>
                </c:pt>
                <c:pt idx="15">
                  <c:v>3931</c:v>
                </c:pt>
                <c:pt idx="16">
                  <c:v>4147</c:v>
                </c:pt>
                <c:pt idx="17">
                  <c:v>4374</c:v>
                </c:pt>
                <c:pt idx="18">
                  <c:v>4387</c:v>
                </c:pt>
                <c:pt idx="19">
                  <c:v>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8-423E-8D19-E108BA7E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126223"/>
        <c:axId val="1"/>
      </c:barChart>
      <c:catAx>
        <c:axId val="74512622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51262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500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620508881496759"/>
          <c:y val="0.12877787689562892"/>
          <c:w val="0.56137824256581059"/>
          <c:h val="0.83197145405887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2020г.'!$B$27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2020г.'!$A$28:$A$42</c:f>
              <c:strCache>
                <c:ptCount val="15"/>
                <c:pt idx="0">
                  <c:v>Костанайская область</c:v>
                </c:pt>
                <c:pt idx="1">
                  <c:v> Акмолинская область </c:v>
                </c:pt>
                <c:pt idx="2">
                  <c:v> ВКО </c:v>
                </c:pt>
                <c:pt idx="3">
                  <c:v> Кызылординская область </c:v>
                </c:pt>
                <c:pt idx="4">
                  <c:v> Туркестанская область </c:v>
                </c:pt>
                <c:pt idx="5">
                  <c:v>РФ по области Абай</c:v>
                </c:pt>
                <c:pt idx="6">
                  <c:v>РФ по области Жетiсу</c:v>
                </c:pt>
                <c:pt idx="7">
                  <c:v> Атырауская область </c:v>
                </c:pt>
                <c:pt idx="8">
                  <c:v> Жамбылская область </c:v>
                </c:pt>
                <c:pt idx="9">
                  <c:v> г.Алматы </c:v>
                </c:pt>
                <c:pt idx="10">
                  <c:v> ЗКО </c:v>
                </c:pt>
                <c:pt idx="11">
                  <c:v> Карагандинская область </c:v>
                </c:pt>
                <c:pt idx="12">
                  <c:v> Алматинская область </c:v>
                </c:pt>
                <c:pt idx="13">
                  <c:v> г.Астана </c:v>
                </c:pt>
                <c:pt idx="14">
                  <c:v> Актюбинская область </c:v>
                </c:pt>
              </c:strCache>
            </c:strRef>
          </c:cat>
          <c:val>
            <c:numRef>
              <c:f>'Одобренные РФ 2020г.'!$B$28:$B$42</c:f>
              <c:numCache>
                <c:formatCode>_-* #\ ##0_р_._-;\-* #\ ##0_р_._-;_-* "-"??_р_._-;_-@_-</c:formatCode>
                <c:ptCount val="15"/>
                <c:pt idx="0">
                  <c:v>16.600000000000001</c:v>
                </c:pt>
                <c:pt idx="1">
                  <c:v>20.350000000000001</c:v>
                </c:pt>
                <c:pt idx="2">
                  <c:v>33</c:v>
                </c:pt>
                <c:pt idx="3">
                  <c:v>40.725000000000001</c:v>
                </c:pt>
                <c:pt idx="4">
                  <c:v>57.783700000000003</c:v>
                </c:pt>
                <c:pt idx="5">
                  <c:v>61.261000000000003</c:v>
                </c:pt>
                <c:pt idx="6">
                  <c:v>67.420295999999993</c:v>
                </c:pt>
                <c:pt idx="7">
                  <c:v>81.765979999999999</c:v>
                </c:pt>
                <c:pt idx="8">
                  <c:v>103.9829</c:v>
                </c:pt>
                <c:pt idx="9">
                  <c:v>163.15963219999998</c:v>
                </c:pt>
                <c:pt idx="10">
                  <c:v>184.39080000000001</c:v>
                </c:pt>
                <c:pt idx="11">
                  <c:v>228.62769499999999</c:v>
                </c:pt>
                <c:pt idx="12">
                  <c:v>332.8</c:v>
                </c:pt>
                <c:pt idx="13">
                  <c:v>395.60630500000002</c:v>
                </c:pt>
                <c:pt idx="14">
                  <c:v>815.19367999999997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4-415F-A94A-7629BFFD7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3788111"/>
        <c:axId val="1"/>
      </c:barChart>
      <c:catAx>
        <c:axId val="66378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637881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одобр.бву!$C$3:$C$11</c:f>
              <c:strCache>
                <c:ptCount val="9"/>
                <c:pt idx="0">
                  <c:v>АО "Bank RBK"</c:v>
                </c:pt>
                <c:pt idx="1">
                  <c:v>АО "ForteBank"</c:v>
                </c:pt>
                <c:pt idx="2">
                  <c:v>АО "ДБ «КАЗАХСТАН-ЗИРААТ ИНТЕРНЕШНЛ БАНК"</c:v>
                </c:pt>
                <c:pt idx="3">
                  <c:v>АО "Шинхан Банк Казахстан"</c:v>
                </c:pt>
                <c:pt idx="4">
                  <c:v>АО "Нурбанк"</c:v>
                </c:pt>
                <c:pt idx="5">
                  <c:v>First Heartland Jysan Bank</c:v>
                </c:pt>
                <c:pt idx="6">
                  <c:v>АО "Народный Банк Казахстана"</c:v>
                </c:pt>
                <c:pt idx="7">
                  <c:v>АО «Bereke Bank» (ранее ДБ АО «Сбербанк»)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одобр.бву!$D$3:$D$11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D-46D0-872E-238205969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3794831"/>
        <c:axId val="1"/>
      </c:barChart>
      <c:catAx>
        <c:axId val="66379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37948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38227042106555"/>
          <c:y val="0.13389982692302793"/>
          <c:w val="0.580867898612065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одобр.бву!$C$28:$C$36</c:f>
              <c:strCache>
                <c:ptCount val="9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"ForteBank"</c:v>
                </c:pt>
                <c:pt idx="3">
                  <c:v>АО "Нурбанк"</c:v>
                </c:pt>
                <c:pt idx="4">
                  <c:v>АО "Bank RBK"</c:v>
                </c:pt>
                <c:pt idx="5">
                  <c:v>АО "Народный Банк Казахстана"</c:v>
                </c:pt>
                <c:pt idx="6">
                  <c:v>First Heartland Jysan Bank</c:v>
                </c:pt>
                <c:pt idx="7">
                  <c:v>АО «Bereke Bank» (ранее ДБ АО «Сбербанк»)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одобр.бву!$D$28:$D$36</c:f>
              <c:numCache>
                <c:formatCode>_-* #\ ##0_р_._-;\-* #\ ##0_р_._-;_-* "-"??_р_._-;_-@_-</c:formatCode>
                <c:ptCount val="9"/>
                <c:pt idx="0">
                  <c:v>6.1276950000000001</c:v>
                </c:pt>
                <c:pt idx="1">
                  <c:v>40</c:v>
                </c:pt>
                <c:pt idx="2">
                  <c:v>106.24353000000001</c:v>
                </c:pt>
                <c:pt idx="3">
                  <c:v>113.5</c:v>
                </c:pt>
                <c:pt idx="4">
                  <c:v>125</c:v>
                </c:pt>
                <c:pt idx="5">
                  <c:v>181.96671599999999</c:v>
                </c:pt>
                <c:pt idx="6">
                  <c:v>312.48289999999997</c:v>
                </c:pt>
                <c:pt idx="7">
                  <c:v>689.4</c:v>
                </c:pt>
                <c:pt idx="8">
                  <c:v>1027.9461472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6-4EAD-82DF-0B085152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3781871"/>
        <c:axId val="1"/>
      </c:barChart>
      <c:catAx>
        <c:axId val="66378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637818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864251532336931"/>
          <c:y val="0.14741550575408843"/>
          <c:w val="0.72135748467663074"/>
          <c:h val="0.59458873410054502"/>
        </c:manualLayout>
      </c:layout>
      <c:pie3DChart>
        <c:varyColors val="1"/>
        <c:ser>
          <c:idx val="0"/>
          <c:order val="0"/>
          <c:tx>
            <c:strRef>
              <c:f>отрасли!$K$2</c:f>
              <c:strCache>
                <c:ptCount val="1"/>
                <c:pt idx="0">
                  <c:v> Доля, %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21-4841-9EA8-6ED7DADC7B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21-4841-9EA8-6ED7DADC7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21-4841-9EA8-6ED7DADC7B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21-4841-9EA8-6ED7DADC7B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21-4841-9EA8-6ED7DADC7B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E21-4841-9EA8-6ED7DADC7B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E21-4841-9EA8-6ED7DADC7B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E21-4841-9EA8-6ED7DADC7BC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E21-4841-9EA8-6ED7DADC7BC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E21-4841-9EA8-6ED7DADC7BC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E21-4841-9EA8-6ED7DADC7BC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E21-4841-9EA8-6ED7DADC7BC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E21-4841-9EA8-6ED7DADC7BC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E21-4841-9EA8-6ED7DADC7BC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E21-4841-9EA8-6ED7DADC7BC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E21-4841-9EA8-6ED7DADC7BC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E21-4841-9EA8-6ED7DADC7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отрасли!$J$3:$J$19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D-Снабжение электроэнергией, газом, паром, горячей водой и  кондиционированным воздухом</c:v>
                </c:pt>
                <c:pt idx="4">
                  <c:v>E-Водоснабжение; сбор, обработка и удаление отходов, деятельность по ликвидации загрязнений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I-Предоставление услуг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отрасли!$K$3:$K$19</c:f>
              <c:numCache>
                <c:formatCode>0%</c:formatCode>
                <c:ptCount val="17"/>
                <c:pt idx="0">
                  <c:v>3.4438040345821326E-2</c:v>
                </c:pt>
                <c:pt idx="1">
                  <c:v>3.0259365994236313E-3</c:v>
                </c:pt>
                <c:pt idx="2">
                  <c:v>0.17507204610951008</c:v>
                </c:pt>
                <c:pt idx="3">
                  <c:v>7.2046109510086451E-4</c:v>
                </c:pt>
                <c:pt idx="4">
                  <c:v>4.6109510086455334E-3</c:v>
                </c:pt>
                <c:pt idx="5">
                  <c:v>3.6023054755043228E-2</c:v>
                </c:pt>
                <c:pt idx="6">
                  <c:v>0.28242074927953892</c:v>
                </c:pt>
                <c:pt idx="7">
                  <c:v>0.16873198847262247</c:v>
                </c:pt>
                <c:pt idx="8">
                  <c:v>4.7118155619596543E-2</c:v>
                </c:pt>
                <c:pt idx="9">
                  <c:v>7.2046109510086453E-3</c:v>
                </c:pt>
                <c:pt idx="10">
                  <c:v>3.804034582132565E-2</c:v>
                </c:pt>
                <c:pt idx="11">
                  <c:v>1.4265129682997119E-2</c:v>
                </c:pt>
                <c:pt idx="12">
                  <c:v>3.8328530259365994E-2</c:v>
                </c:pt>
                <c:pt idx="13">
                  <c:v>3.9913544668587896E-2</c:v>
                </c:pt>
                <c:pt idx="14">
                  <c:v>2.8097982708933718E-2</c:v>
                </c:pt>
                <c:pt idx="15">
                  <c:v>1.9020172910662825E-2</c:v>
                </c:pt>
                <c:pt idx="16">
                  <c:v>6.2968299711815556E-2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E21-4841-9EA8-6ED7DADC7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972875572139825E-2"/>
          <c:y val="3.7580794394659181E-2"/>
          <c:w val="0.33838035225900387"/>
          <c:h val="0.94703465990485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607573909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369375644478715"/>
          <c:y val="0.12106581303505287"/>
          <c:w val="0.49424169697219528"/>
          <c:h val="0.833105943532759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Улытауская область</c:v>
                </c:pt>
                <c:pt idx="1">
                  <c:v>Жетiсуская область</c:v>
                </c:pt>
                <c:pt idx="2">
                  <c:v>Абайская область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СКО</c:v>
                </c:pt>
                <c:pt idx="6">
                  <c:v>г.Шымкент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Алматинская область</c:v>
                </c:pt>
                <c:pt idx="13">
                  <c:v>Карагандинская область</c:v>
                </c:pt>
                <c:pt idx="14">
                  <c:v>Жамбылская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4.0839047854999997</c:v>
                </c:pt>
                <c:pt idx="1">
                  <c:v>6.3686024576699998</c:v>
                </c:pt>
                <c:pt idx="2">
                  <c:v>6.5547869371900003</c:v>
                </c:pt>
                <c:pt idx="3">
                  <c:v>22.10887751364</c:v>
                </c:pt>
                <c:pt idx="4">
                  <c:v>25.202798146229998</c:v>
                </c:pt>
                <c:pt idx="5">
                  <c:v>27.318182962830001</c:v>
                </c:pt>
                <c:pt idx="6">
                  <c:v>27.588591107080003</c:v>
                </c:pt>
                <c:pt idx="7">
                  <c:v>30.738609487290002</c:v>
                </c:pt>
                <c:pt idx="8">
                  <c:v>31.004621860730001</c:v>
                </c:pt>
                <c:pt idx="9">
                  <c:v>34.357398976719999</c:v>
                </c:pt>
                <c:pt idx="10">
                  <c:v>34.794009705779999</c:v>
                </c:pt>
                <c:pt idx="11">
                  <c:v>35.627756347990008</c:v>
                </c:pt>
                <c:pt idx="12">
                  <c:v>36.409510056440006</c:v>
                </c:pt>
                <c:pt idx="13">
                  <c:v>37.334850059690005</c:v>
                </c:pt>
                <c:pt idx="14">
                  <c:v>38.392964245919998</c:v>
                </c:pt>
                <c:pt idx="15">
                  <c:v>39.921960595339996</c:v>
                </c:pt>
                <c:pt idx="16">
                  <c:v>41.185089892859999</c:v>
                </c:pt>
                <c:pt idx="17">
                  <c:v>55.633733583800002</c:v>
                </c:pt>
                <c:pt idx="18">
                  <c:v>58.408236733540001</c:v>
                </c:pt>
                <c:pt idx="19">
                  <c:v>64.148497452219999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D-46DC-944B-441293BA2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131919"/>
        <c:axId val="1"/>
      </c:barChart>
      <c:catAx>
        <c:axId val="73313191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73313191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981171093413819"/>
          <c:y val="9.6522629113842948E-2"/>
          <c:w val="0.48657098647317037"/>
          <c:h val="0.8488577016528479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209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995</c:v>
                </c:pt>
                <c:pt idx="20">
                  <c:v>1102</c:v>
                </c:pt>
                <c:pt idx="21">
                  <c:v>1199</c:v>
                </c:pt>
                <c:pt idx="22">
                  <c:v>1980</c:v>
                </c:pt>
                <c:pt idx="23">
                  <c:v>2845</c:v>
                </c:pt>
                <c:pt idx="24" formatCode="General">
                  <c:v>8487</c:v>
                </c:pt>
                <c:pt idx="25">
                  <c:v>18700</c:v>
                </c:pt>
                <c:pt idx="26">
                  <c:v>20174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B-45CE-84F8-C6E91E2532FB}"/>
            </c:ext>
          </c:extLst>
        </c:ser>
        <c:ser>
          <c:idx val="0"/>
          <c:order val="1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209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995</c:v>
                </c:pt>
                <c:pt idx="20">
                  <c:v>1102</c:v>
                </c:pt>
                <c:pt idx="21">
                  <c:v>1199</c:v>
                </c:pt>
                <c:pt idx="22">
                  <c:v>1980</c:v>
                </c:pt>
                <c:pt idx="23">
                  <c:v>2845</c:v>
                </c:pt>
                <c:pt idx="24" formatCode="General">
                  <c:v>8487</c:v>
                </c:pt>
                <c:pt idx="25">
                  <c:v>18700</c:v>
                </c:pt>
                <c:pt idx="26">
                  <c:v>20174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B-45CE-84F8-C6E91E25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444207"/>
        <c:axId val="1"/>
      </c:barChart>
      <c:catAx>
        <c:axId val="5634442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5634442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0294608686812814"/>
          <c:y val="0.12044837280715405"/>
          <c:w val="0.44169572915005451"/>
          <c:h val="0.839811189609204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77-4538-93DD-ADAD97A410C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«Шинхан Банк Казахстан»</c:v>
                </c:pt>
                <c:pt idx="10">
                  <c:v>АО "AsiaCredit Bank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"Банк ЦентрКредит"</c:v>
                </c:pt>
                <c:pt idx="26">
                  <c:v>АО "Народный Банк Казахстана"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0.86085990199999995</c:v>
                </c:pt>
                <c:pt idx="10">
                  <c:v>0.88888928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5.4553491300000001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9.8796264861800012</c:v>
                </c:pt>
                <c:pt idx="19">
                  <c:v>17.587575319140001</c:v>
                </c:pt>
                <c:pt idx="20">
                  <c:v>18.038943149489999</c:v>
                </c:pt>
                <c:pt idx="21">
                  <c:v>22.235026050470001</c:v>
                </c:pt>
                <c:pt idx="22">
                  <c:v>37.89739405153</c:v>
                </c:pt>
                <c:pt idx="23">
                  <c:v>64.516613293500001</c:v>
                </c:pt>
                <c:pt idx="24">
                  <c:v>96.140695704440006</c:v>
                </c:pt>
                <c:pt idx="25">
                  <c:v>177.42835204549999</c:v>
                </c:pt>
                <c:pt idx="26">
                  <c:v>180.43616023992999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7-4538-93DD-ADAD97A41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996607"/>
        <c:axId val="1"/>
      </c:barChart>
      <c:catAx>
        <c:axId val="6999966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6999966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703752214161357"/>
          <c:y val="0.12182815952117358"/>
          <c:w val="0.55676841054788118"/>
          <c:h val="0.841135010196730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Улытауская область</c:v>
                </c:pt>
                <c:pt idx="1">
                  <c:v>СКО</c:v>
                </c:pt>
                <c:pt idx="2">
                  <c:v>Акмолинская область</c:v>
                </c:pt>
                <c:pt idx="3">
                  <c:v>Абайская область</c:v>
                </c:pt>
                <c:pt idx="4">
                  <c:v>Жетiсуская область</c:v>
                </c:pt>
                <c:pt idx="5">
                  <c:v>Алматинская область</c:v>
                </c:pt>
                <c:pt idx="6">
                  <c:v>ВКО</c:v>
                </c:pt>
                <c:pt idx="7">
                  <c:v>Костанайская область</c:v>
                </c:pt>
                <c:pt idx="8">
                  <c:v>Туркестанская область </c:v>
                </c:pt>
                <c:pt idx="9">
                  <c:v>ЗКО</c:v>
                </c:pt>
                <c:pt idx="10">
                  <c:v>Павлодарская область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г.Алматы</c:v>
                </c:pt>
                <c:pt idx="15">
                  <c:v>Жамбылская область</c:v>
                </c:pt>
                <c:pt idx="16">
                  <c:v>Кызылординская область</c:v>
                </c:pt>
                <c:pt idx="17">
                  <c:v>Актюбинская область</c:v>
                </c:pt>
                <c:pt idx="18">
                  <c:v>Мангистауская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105</c:v>
                </c:pt>
                <c:pt idx="1">
                  <c:v>169</c:v>
                </c:pt>
                <c:pt idx="2">
                  <c:v>191</c:v>
                </c:pt>
                <c:pt idx="3">
                  <c:v>198</c:v>
                </c:pt>
                <c:pt idx="4">
                  <c:v>205</c:v>
                </c:pt>
                <c:pt idx="5">
                  <c:v>223</c:v>
                </c:pt>
                <c:pt idx="6">
                  <c:v>228</c:v>
                </c:pt>
                <c:pt idx="7">
                  <c:v>246</c:v>
                </c:pt>
                <c:pt idx="8">
                  <c:v>268</c:v>
                </c:pt>
                <c:pt idx="9">
                  <c:v>296</c:v>
                </c:pt>
                <c:pt idx="10">
                  <c:v>327</c:v>
                </c:pt>
                <c:pt idx="11">
                  <c:v>358</c:v>
                </c:pt>
                <c:pt idx="12">
                  <c:v>390</c:v>
                </c:pt>
                <c:pt idx="13">
                  <c:v>406</c:v>
                </c:pt>
                <c:pt idx="14">
                  <c:v>478</c:v>
                </c:pt>
                <c:pt idx="15">
                  <c:v>503</c:v>
                </c:pt>
                <c:pt idx="16">
                  <c:v>514</c:v>
                </c:pt>
                <c:pt idx="17">
                  <c:v>573</c:v>
                </c:pt>
                <c:pt idx="18">
                  <c:v>577</c:v>
                </c:pt>
                <c:pt idx="19">
                  <c:v>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A-4E5B-AC60-26111A16F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992767"/>
        <c:axId val="1"/>
      </c:barChart>
      <c:catAx>
        <c:axId val="69999276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9927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084907440700616"/>
          <c:y val="0.12170790746189124"/>
          <c:w val="0.51129373336615769"/>
          <c:h val="0.8441854163477944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D3-47DA-BF98-2EE6CF128E2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Улытауская область</c:v>
                </c:pt>
                <c:pt idx="1">
                  <c:v>Абайская область</c:v>
                </c:pt>
                <c:pt idx="2">
                  <c:v>Жетiсуская область</c:v>
                </c:pt>
                <c:pt idx="3">
                  <c:v>ВКО</c:v>
                </c:pt>
                <c:pt idx="4">
                  <c:v>СКО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Туркестанская область </c:v>
                </c:pt>
                <c:pt idx="8">
                  <c:v>Акмолинская область</c:v>
                </c:pt>
                <c:pt idx="9">
                  <c:v>Атырауская область</c:v>
                </c:pt>
                <c:pt idx="10">
                  <c:v>Алматинская область</c:v>
                </c:pt>
                <c:pt idx="11">
                  <c:v>Кызылординская область</c:v>
                </c:pt>
                <c:pt idx="12">
                  <c:v>Костанайская область</c:v>
                </c:pt>
                <c:pt idx="13">
                  <c:v>ЗКО</c:v>
                </c:pt>
                <c:pt idx="14">
                  <c:v>Жамбылская область</c:v>
                </c:pt>
                <c:pt idx="15">
                  <c:v>Павлодарская область</c:v>
                </c:pt>
                <c:pt idx="16">
                  <c:v>Мангистауская область</c:v>
                </c:pt>
                <c:pt idx="17">
                  <c:v>Актюбинская область</c:v>
                </c:pt>
                <c:pt idx="18">
                  <c:v>г.Алматы</c:v>
                </c:pt>
                <c:pt idx="19">
                  <c:v>г.Астана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1.9112572514999999</c:v>
                </c:pt>
                <c:pt idx="1">
                  <c:v>3.0099843541900002</c:v>
                </c:pt>
                <c:pt idx="2">
                  <c:v>3.4257490916700002</c:v>
                </c:pt>
                <c:pt idx="3">
                  <c:v>4.5297936810000001</c:v>
                </c:pt>
                <c:pt idx="4">
                  <c:v>4.8085920829999997</c:v>
                </c:pt>
                <c:pt idx="5">
                  <c:v>5.375897375210001</c:v>
                </c:pt>
                <c:pt idx="6">
                  <c:v>5.4507415890100006</c:v>
                </c:pt>
                <c:pt idx="7">
                  <c:v>5.452838602049999</c:v>
                </c:pt>
                <c:pt idx="8">
                  <c:v>5.98460416091</c:v>
                </c:pt>
                <c:pt idx="9">
                  <c:v>6.1705924246000006</c:v>
                </c:pt>
                <c:pt idx="10">
                  <c:v>6.5101561609200003</c:v>
                </c:pt>
                <c:pt idx="11">
                  <c:v>6.8722179587300003</c:v>
                </c:pt>
                <c:pt idx="12">
                  <c:v>6.8919287430000002</c:v>
                </c:pt>
                <c:pt idx="13">
                  <c:v>6.9253371599999998</c:v>
                </c:pt>
                <c:pt idx="14">
                  <c:v>7.1991789593499993</c:v>
                </c:pt>
                <c:pt idx="15">
                  <c:v>7.757989008</c:v>
                </c:pt>
                <c:pt idx="16">
                  <c:v>8.1352610739299998</c:v>
                </c:pt>
                <c:pt idx="17">
                  <c:v>9.0471134580000001</c:v>
                </c:pt>
                <c:pt idx="18">
                  <c:v>9.4035261329999997</c:v>
                </c:pt>
                <c:pt idx="19">
                  <c:v>13.806314864500003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7DA-BF98-2EE6CF128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999007"/>
        <c:axId val="1"/>
      </c:barChart>
      <c:catAx>
        <c:axId val="6999990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6999990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6180630373084636"/>
          <c:y val="0.11773260198573966"/>
          <c:w val="0.50595911068815014"/>
          <c:h val="0.850700827603805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ТОО Center Leasing</c:v>
                </c:pt>
                <c:pt idx="1">
                  <c:v>АО "Шинхан Банк Казахстан"</c:v>
                </c:pt>
                <c:pt idx="2">
                  <c:v>АО "Банк "Bank RBK"</c:v>
                </c:pt>
                <c:pt idx="3">
                  <c:v>АО "Нурбанк"</c:v>
                </c:pt>
                <c:pt idx="4">
                  <c:v>АО "Евразийский банк"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"Банк Фридом Финанс Казахстан"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20</c:v>
                </c:pt>
                <c:pt idx="3">
                  <c:v>122</c:v>
                </c:pt>
                <c:pt idx="4">
                  <c:v>142</c:v>
                </c:pt>
                <c:pt idx="5">
                  <c:v>164</c:v>
                </c:pt>
                <c:pt idx="6">
                  <c:v>243</c:v>
                </c:pt>
                <c:pt idx="7">
                  <c:v>452</c:v>
                </c:pt>
                <c:pt idx="8">
                  <c:v>481</c:v>
                </c:pt>
                <c:pt idx="9">
                  <c:v>1046</c:v>
                </c:pt>
                <c:pt idx="10">
                  <c:v>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3-46C3-9F1A-570537F3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001407"/>
        <c:axId val="1"/>
      </c:barChart>
      <c:catAx>
        <c:axId val="700001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00014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подписанных,ДГ  млрд.тенге</a:t>
            </a:r>
          </a:p>
        </c:rich>
      </c:tx>
      <c:layout>
        <c:manualLayout>
          <c:xMode val="edge"/>
          <c:yMode val="edge"/>
          <c:x val="0.185361300619106"/>
          <c:y val="2.8378562878292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228370581953879"/>
          <c:y val="0.11909700753640777"/>
          <c:w val="0.58231770709729247"/>
          <c:h val="0.813519770808469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Лист5.!$L$3:$L$13</c:f>
              <c:strCache>
                <c:ptCount val="11"/>
                <c:pt idx="0">
                  <c:v>АО "Шинхан Банк Казахстан"</c:v>
                </c:pt>
                <c:pt idx="1">
                  <c:v>ТОО Center Leasing</c:v>
                </c:pt>
                <c:pt idx="2">
                  <c:v>АО "Банк "Bank RBK"</c:v>
                </c:pt>
                <c:pt idx="3">
                  <c:v>АО "Евразийский банк"</c:v>
                </c:pt>
                <c:pt idx="4">
                  <c:v>АО "Нурбанк"</c:v>
                </c:pt>
                <c:pt idx="5">
                  <c:v>АО "Банк Фридом Финанс Казахстан"</c:v>
                </c:pt>
                <c:pt idx="6">
                  <c:v>АО «Bereke Bank» (ранее ДБ АО «Сбербанк»)</c:v>
                </c:pt>
                <c:pt idx="7">
                  <c:v>АО "ForteBank"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Лист5.!$M$3:$M$13</c:f>
              <c:numCache>
                <c:formatCode>_-* #\ ##0.0_р_._-;\-* #\ ##0.0_р_._-;_-* "-"??_р_._-;_-@_-</c:formatCode>
                <c:ptCount val="11"/>
                <c:pt idx="0">
                  <c:v>0.1490195</c:v>
                </c:pt>
                <c:pt idx="1">
                  <c:v>0.245</c:v>
                </c:pt>
                <c:pt idx="2">
                  <c:v>1.6572768440000001</c:v>
                </c:pt>
                <c:pt idx="3">
                  <c:v>3.7627671079999998</c:v>
                </c:pt>
                <c:pt idx="4">
                  <c:v>4.8647960550000002</c:v>
                </c:pt>
                <c:pt idx="5">
                  <c:v>5.3830991299999997</c:v>
                </c:pt>
                <c:pt idx="6">
                  <c:v>6.7382628530000002</c:v>
                </c:pt>
                <c:pt idx="7">
                  <c:v>7.5334929411899996</c:v>
                </c:pt>
                <c:pt idx="8">
                  <c:v>14.03921564947</c:v>
                </c:pt>
                <c:pt idx="9">
                  <c:v>27.70892677973</c:v>
                </c:pt>
                <c:pt idx="10">
                  <c:v>56.587217272179984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5-489F-9EB5-4A7E24A5B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9994687"/>
        <c:axId val="1"/>
      </c:barChart>
      <c:catAx>
        <c:axId val="699994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6999946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500"/>
              <a:t>По количеству одобренных  ДГ</a:t>
            </a:r>
          </a:p>
        </c:rich>
      </c:tx>
      <c:layout>
        <c:manualLayout>
          <c:xMode val="edge"/>
          <c:yMode val="edge"/>
          <c:x val="0.19260025309910325"/>
          <c:y val="2.80743623405851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197510098997004"/>
          <c:y val="0.11783687416431436"/>
          <c:w val="0.59973502029890369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2020г.'!$A$3:$A$17</c:f>
              <c:strCache>
                <c:ptCount val="15"/>
                <c:pt idx="0">
                  <c:v>Акмолинская область</c:v>
                </c:pt>
                <c:pt idx="1">
                  <c:v>Жамбылская область</c:v>
                </c:pt>
                <c:pt idx="2">
                  <c:v>Костанайская область</c:v>
                </c:pt>
                <c:pt idx="3">
                  <c:v>Туркестанская область</c:v>
                </c:pt>
                <c:pt idx="4">
                  <c:v>ВКО</c:v>
                </c:pt>
                <c:pt idx="5">
                  <c:v>Кызылординская область</c:v>
                </c:pt>
                <c:pt idx="6">
                  <c:v>г.Алматы</c:v>
                </c:pt>
                <c:pt idx="7">
                  <c:v>Алматинская область</c:v>
                </c:pt>
                <c:pt idx="8">
                  <c:v>Атырауская область</c:v>
                </c:pt>
                <c:pt idx="9">
                  <c:v>ЗКО</c:v>
                </c:pt>
                <c:pt idx="10">
                  <c:v>РФ по области Абай</c:v>
                </c:pt>
                <c:pt idx="11">
                  <c:v>РФ по области Жетiсу</c:v>
                </c:pt>
                <c:pt idx="12">
                  <c:v>Карагандинская область</c:v>
                </c:pt>
                <c:pt idx="13">
                  <c:v>г.Астана</c:v>
                </c:pt>
                <c:pt idx="14">
                  <c:v>Актюбинская область</c:v>
                </c:pt>
              </c:strCache>
            </c:strRef>
          </c:cat>
          <c:val>
            <c:numRef>
              <c:f>'Одобренные РФ 2020г.'!$B$3:$B$17</c:f>
              <c:numCache>
                <c:formatCode>_-* #\ ##0_р_._-;\-* #\ ##0_р_._-;_-* "-"??_р_._-;_-@_-</c:formatCode>
                <c:ptCount val="15"/>
                <c:pt idx="0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 formatCode="#,##0">
                  <c:v>2</c:v>
                </c:pt>
                <c:pt idx="5" formatCode="General">
                  <c:v>2</c:v>
                </c:pt>
                <c:pt idx="6" formatCode="General">
                  <c:v>2</c:v>
                </c:pt>
                <c:pt idx="7">
                  <c:v>3</c:v>
                </c:pt>
                <c:pt idx="8" formatCode="General">
                  <c:v>3</c:v>
                </c:pt>
                <c:pt idx="9" formatCode="General">
                  <c:v>3</c:v>
                </c:pt>
                <c:pt idx="10" formatCode="General">
                  <c:v>3</c:v>
                </c:pt>
                <c:pt idx="11" formatCode="General">
                  <c:v>3</c:v>
                </c:pt>
                <c:pt idx="12" formatCode="General">
                  <c:v>4</c:v>
                </c:pt>
                <c:pt idx="13" formatCode="General">
                  <c:v>5</c:v>
                </c:pt>
                <c:pt idx="14" formatCode="General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C-4017-81BD-B3F8AE069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783311"/>
        <c:axId val="1"/>
      </c:barChart>
      <c:catAx>
        <c:axId val="6637833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637833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02.11.2023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6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Национальный проект по развитию предпринимательства на 2021-2025 годы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2023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01.11.2023г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00558"/>
              </p:ext>
            </p:extLst>
          </p:nvPr>
        </p:nvGraphicFramePr>
        <p:xfrm>
          <a:off x="521293" y="1730561"/>
          <a:ext cx="9562273" cy="867955"/>
        </p:xfrm>
        <a:graphic>
          <a:graphicData uri="http://schemas.openxmlformats.org/drawingml/2006/table">
            <a:tbl>
              <a:tblPr firstRow="1" bandRow="1"/>
              <a:tblGrid>
                <a:gridCol w="23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57 778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57 730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1 386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657,1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77207" y="3610560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5286"/>
              </p:ext>
            </p:extLst>
          </p:nvPr>
        </p:nvGraphicFramePr>
        <p:xfrm>
          <a:off x="521293" y="4486542"/>
          <a:ext cx="9428050" cy="1067880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4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3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6 988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6 940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263,3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128,6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511895" y="3415571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01.01.2023г. по 01.11.2023г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836" y="6070481"/>
            <a:ext cx="977470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57 730 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1 386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657,1 млрд. тенге. 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30EC947-32E7-5CB7-333D-983D944A9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56895"/>
              </p:ext>
            </p:extLst>
          </p:nvPr>
        </p:nvGraphicFramePr>
        <p:xfrm>
          <a:off x="413117" y="1732624"/>
          <a:ext cx="4910070" cy="430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C88FC52-8D4E-168C-E6DF-03AFB226F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379035"/>
              </p:ext>
            </p:extLst>
          </p:nvPr>
        </p:nvGraphicFramePr>
        <p:xfrm>
          <a:off x="5049078" y="1750804"/>
          <a:ext cx="5064981" cy="417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«Народный Банк Казахстана»,  АО «Банк ЦентрКредит»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ED732CA-F85B-6A0C-AEEA-1C30226A8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89434"/>
              </p:ext>
            </p:extLst>
          </p:nvPr>
        </p:nvGraphicFramePr>
        <p:xfrm>
          <a:off x="218290" y="1471468"/>
          <a:ext cx="5249641" cy="481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92B1AE1-A900-D541-6B63-2B83758C0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406086"/>
              </p:ext>
            </p:extLst>
          </p:nvPr>
        </p:nvGraphicFramePr>
        <p:xfrm>
          <a:off x="5043269" y="1444066"/>
          <a:ext cx="5430254" cy="495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01.11.2023г.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Мангистауская область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ED58BB9-F26C-61D8-7B77-5D7A63DE3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115244"/>
              </p:ext>
            </p:extLst>
          </p:nvPr>
        </p:nvGraphicFramePr>
        <p:xfrm>
          <a:off x="296333" y="1564317"/>
          <a:ext cx="4627791" cy="433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C103D1-2237-1B5A-58F9-DC12518AC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38045"/>
              </p:ext>
            </p:extLst>
          </p:nvPr>
        </p:nvGraphicFramePr>
        <p:xfrm>
          <a:off x="5101278" y="1574801"/>
          <a:ext cx="5150644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4CFB2D1-F316-186C-7BED-3DA355D8C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955723"/>
              </p:ext>
            </p:extLst>
          </p:nvPr>
        </p:nvGraphicFramePr>
        <p:xfrm>
          <a:off x="249539" y="1561328"/>
          <a:ext cx="4815442" cy="447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C298E99-55DE-8011-CE80-347333341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87716"/>
              </p:ext>
            </p:extLst>
          </p:nvPr>
        </p:nvGraphicFramePr>
        <p:xfrm>
          <a:off x="5152445" y="1543928"/>
          <a:ext cx="5289829" cy="445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01.11.2023 г. –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48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4,8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2,6 млрд.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DD97728-A050-C97D-502D-BE59DEA82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48621"/>
              </p:ext>
            </p:extLst>
          </p:nvPr>
        </p:nvGraphicFramePr>
        <p:xfrm>
          <a:off x="128187" y="1647037"/>
          <a:ext cx="5217719" cy="42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FE6A783-3A2D-2176-4DF2-7515F4F25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33126"/>
              </p:ext>
            </p:extLst>
          </p:nvPr>
        </p:nvGraphicFramePr>
        <p:xfrm>
          <a:off x="5557963" y="1737499"/>
          <a:ext cx="4778732" cy="42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 (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ранее ДБ АО «Сбербанк»)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Bank» (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ранее ДБ АО «Сбербанк»)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9A207D8-84C9-2752-DEAF-C4431B625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96844"/>
              </p:ext>
            </p:extLst>
          </p:nvPr>
        </p:nvGraphicFramePr>
        <p:xfrm>
          <a:off x="394284" y="1628861"/>
          <a:ext cx="4774065" cy="415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64E9666-FFA0-DDDA-7BE8-EF2830C34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15403"/>
              </p:ext>
            </p:extLst>
          </p:nvPr>
        </p:nvGraphicFramePr>
        <p:xfrm>
          <a:off x="5276696" y="1628861"/>
          <a:ext cx="4681408" cy="415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01.11.23г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5890753"/>
            <a:ext cx="9864503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57 778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1 390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659 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721541"/>
              </p:ext>
            </p:extLst>
          </p:nvPr>
        </p:nvGraphicFramePr>
        <p:xfrm>
          <a:off x="317722" y="1033671"/>
          <a:ext cx="9864503" cy="485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7277</TotalTime>
  <Words>494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Руслановна Кунанбаева</cp:lastModifiedBy>
  <cp:revision>417</cp:revision>
  <cp:lastPrinted>2023-05-10T07:33:31Z</cp:lastPrinted>
  <dcterms:created xsi:type="dcterms:W3CDTF">2022-06-24T10:22:17Z</dcterms:created>
  <dcterms:modified xsi:type="dcterms:W3CDTF">2023-11-02T04:44:20Z</dcterms:modified>
</cp:coreProperties>
</file>